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5" r:id="rId11"/>
    <p:sldId id="266" r:id="rId12"/>
    <p:sldId id="273" r:id="rId13"/>
    <p:sldId id="276" r:id="rId14"/>
    <p:sldId id="274" r:id="rId15"/>
    <p:sldId id="275" r:id="rId16"/>
    <p:sldId id="267" r:id="rId17"/>
    <p:sldId id="277" r:id="rId18"/>
    <p:sldId id="268" r:id="rId19"/>
    <p:sldId id="269" r:id="rId20"/>
    <p:sldId id="279" r:id="rId21"/>
    <p:sldId id="280" r:id="rId22"/>
    <p:sldId id="270" r:id="rId23"/>
    <p:sldId id="27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2040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marker>
            <c:symbol val="none"/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0.0</c:v>
                </c:pt>
                <c:pt idx="1">
                  <c:v>1.33</c:v>
                </c:pt>
                <c:pt idx="2">
                  <c:v>2.5</c:v>
                </c:pt>
                <c:pt idx="3">
                  <c:v>3.0</c:v>
                </c:pt>
                <c:pt idx="4">
                  <c:v>2.5</c:v>
                </c:pt>
                <c:pt idx="5">
                  <c:v>1.33</c:v>
                </c:pt>
                <c:pt idx="6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6065880"/>
        <c:axId val="2132482456"/>
      </c:scatterChart>
      <c:valAx>
        <c:axId val="2106065880"/>
        <c:scaling>
          <c:orientation val="minMax"/>
          <c:max val="6.0"/>
        </c:scaling>
        <c:delete val="1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 dirty="0" smtClean="0"/>
                  <a:t>Extent</a:t>
                </a:r>
                <a:r>
                  <a:rPr lang="en-US" sz="2000" baseline="0" dirty="0" smtClean="0"/>
                  <a:t> of Political Opportunity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0.400465636239914"/>
              <c:y val="0.93097159654199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32482456"/>
        <c:crosses val="autoZero"/>
        <c:crossBetween val="midCat"/>
        <c:majorUnit val="6.0"/>
      </c:valAx>
      <c:valAx>
        <c:axId val="2132482456"/>
        <c:scaling>
          <c:orientation val="minMax"/>
        </c:scaling>
        <c:delete val="1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sz="2000" dirty="0" smtClean="0"/>
                  <a:t>Incidence of Protest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0.0"/>
              <c:y val="0.40066633333060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0606588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marker>
            <c:symbol val="none"/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0.0</c:v>
                </c:pt>
                <c:pt idx="1">
                  <c:v>1.33</c:v>
                </c:pt>
                <c:pt idx="2">
                  <c:v>2.5</c:v>
                </c:pt>
                <c:pt idx="3">
                  <c:v>3.0</c:v>
                </c:pt>
                <c:pt idx="4">
                  <c:v>2.5</c:v>
                </c:pt>
                <c:pt idx="5">
                  <c:v>1.33</c:v>
                </c:pt>
                <c:pt idx="6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4994936"/>
        <c:axId val="2111239224"/>
      </c:scatterChart>
      <c:valAx>
        <c:axId val="2064994936"/>
        <c:scaling>
          <c:orientation val="minMax"/>
          <c:max val="6.0"/>
        </c:scaling>
        <c:delete val="1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 dirty="0" smtClean="0"/>
                  <a:t>Extent</a:t>
                </a:r>
                <a:r>
                  <a:rPr lang="en-US" sz="2000" baseline="0" dirty="0" smtClean="0"/>
                  <a:t> of Political Opportunity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0.400465636239914"/>
              <c:y val="0.93097159654199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11239224"/>
        <c:crosses val="autoZero"/>
        <c:crossBetween val="midCat"/>
        <c:majorUnit val="6.0"/>
      </c:valAx>
      <c:valAx>
        <c:axId val="2111239224"/>
        <c:scaling>
          <c:orientation val="minMax"/>
        </c:scaling>
        <c:delete val="1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sz="2000" dirty="0" smtClean="0"/>
                  <a:t>Incidence of Protest</a:t>
                </a:r>
                <a:endParaRPr lang="en-US" sz="2000" dirty="0"/>
              </a:p>
            </c:rich>
          </c:tx>
          <c:layout>
            <c:manualLayout>
              <c:xMode val="edge"/>
              <c:yMode val="edge"/>
              <c:x val="0.0"/>
              <c:y val="0.40066633333060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06499493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A628C-3A88-A046-ADB6-94E1AC952BEE}" type="datetimeFigureOut">
              <a:rPr lang="en-US" smtClean="0"/>
              <a:t>8/28/16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C5357-7B6C-5F4E-BEC1-9FC945D304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8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0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62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62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9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97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39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72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62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62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33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88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1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1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70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8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62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6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8C5357-7B6C-5F4E-BEC1-9FC945D304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6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5210" y="4038600"/>
            <a:ext cx="8533990" cy="1828800"/>
          </a:xfrm>
        </p:spPr>
        <p:txBody>
          <a:bodyPr anchor="b"/>
          <a:lstStyle>
            <a:lvl1pPr algn="ctr"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D8FC472-944B-7248-8D19-135812046E51}" type="datetimeFigureOut">
              <a:rPr lang="en-US" smtClean="0"/>
              <a:t>8/28/16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4A21778-357E-2241-9710-72378FF022B3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210" y="4980040"/>
            <a:ext cx="8533990" cy="887359"/>
          </a:xfrm>
        </p:spPr>
        <p:txBody>
          <a:bodyPr>
            <a:normAutofit/>
          </a:bodyPr>
          <a:lstStyle/>
          <a:p>
            <a:r>
              <a:rPr lang="en-US" dirty="0" smtClean="0"/>
              <a:t>Contextual Conditions</a:t>
            </a:r>
            <a:endParaRPr lang="en-US" dirty="0"/>
          </a:p>
        </p:txBody>
      </p:sp>
      <p:pic>
        <p:nvPicPr>
          <p:cNvPr id="3" name="Picture 2" descr="hitl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06" y="584904"/>
            <a:ext cx="6687096" cy="451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Signaling Dimensions of Political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There are aspects of the political system that might demonstrate its receptiveness to challengers</a:t>
            </a:r>
          </a:p>
          <a:p>
            <a:pPr lvl="1"/>
            <a:r>
              <a:rPr lang="en-US" dirty="0" smtClean="0"/>
              <a:t>Changes in patterns of political alignments</a:t>
            </a:r>
          </a:p>
          <a:p>
            <a:pPr lvl="1"/>
            <a:r>
              <a:rPr lang="en-US" dirty="0" smtClean="0"/>
              <a:t>Presence of political allies</a:t>
            </a:r>
          </a:p>
          <a:p>
            <a:pPr lvl="1"/>
            <a:r>
              <a:rPr lang="en-US" dirty="0" smtClean="0"/>
              <a:t>Repressive capacity of authorities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in Patterns of Political Alignments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Shifting alignments may increase vulnerability of system to challenges by groups outside system</a:t>
            </a:r>
          </a:p>
          <a:p>
            <a:pPr lvl="1"/>
            <a:r>
              <a:rPr lang="en-US" dirty="0" smtClean="0"/>
              <a:t>Death of a president/ruler, palace scandal, electoral volatility or declining party strength, mismanagement of economic affairs, legitimation crisis of contrived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0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in Patterns of Political Alignments</a:t>
            </a:r>
            <a:endParaRPr lang="en-US" dirty="0"/>
          </a:p>
        </p:txBody>
      </p:sp>
      <p:pic>
        <p:nvPicPr>
          <p:cNvPr id="5" name="Picture 4" descr="car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4" y="2451100"/>
            <a:ext cx="2165591" cy="2660396"/>
          </a:xfrm>
          <a:prstGeom prst="rect">
            <a:avLst/>
          </a:prstGeom>
        </p:spPr>
      </p:pic>
      <p:pic>
        <p:nvPicPr>
          <p:cNvPr id="6" name="Picture 5" descr="reag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451100"/>
            <a:ext cx="2127430" cy="26603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0500" y="3048000"/>
            <a:ext cx="1435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3610095" y="1790700"/>
            <a:ext cx="216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1980 Election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065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in Patterns of Political Alignments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10095" y="1790700"/>
            <a:ext cx="216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1980 Election</a:t>
            </a:r>
            <a:endParaRPr lang="en-US" sz="2800" dirty="0"/>
          </a:p>
        </p:txBody>
      </p:sp>
      <p:pic>
        <p:nvPicPr>
          <p:cNvPr id="3" name="Picture 2" descr="1980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451100"/>
            <a:ext cx="5715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in Patterns of Political Alignments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0500" y="3048000"/>
            <a:ext cx="1435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3610095" y="1790700"/>
            <a:ext cx="216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2008 Election</a:t>
            </a:r>
            <a:endParaRPr lang="en-US" sz="2800" dirty="0"/>
          </a:p>
        </p:txBody>
      </p:sp>
      <p:pic>
        <p:nvPicPr>
          <p:cNvPr id="3" name="Picture 2" descr="bus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4" y="2451100"/>
            <a:ext cx="2165591" cy="2660396"/>
          </a:xfrm>
          <a:prstGeom prst="rect">
            <a:avLst/>
          </a:prstGeom>
        </p:spPr>
      </p:pic>
      <p:pic>
        <p:nvPicPr>
          <p:cNvPr id="4" name="Picture 3" descr="obam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70" y="2451100"/>
            <a:ext cx="2130061" cy="26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in Patterns of Political Alignments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10095" y="1790700"/>
            <a:ext cx="216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2008 Election</a:t>
            </a:r>
            <a:endParaRPr lang="en-US" sz="2800" dirty="0"/>
          </a:p>
        </p:txBody>
      </p:sp>
      <p:pic>
        <p:nvPicPr>
          <p:cNvPr id="5" name="Picture 4" descr="2008_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2451100"/>
            <a:ext cx="5715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Presence of Political Allies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Presence of allies who have standing in the power structure also affect system accessibility</a:t>
            </a:r>
          </a:p>
          <a:p>
            <a:pPr lvl="1"/>
            <a:r>
              <a:rPr lang="en-US" dirty="0" smtClean="0"/>
              <a:t>Sympathetic governors, senators, congresswomen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8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Presence of Political Allies</a:t>
            </a:r>
            <a:endParaRPr lang="en-US" dirty="0"/>
          </a:p>
        </p:txBody>
      </p:sp>
      <p:pic>
        <p:nvPicPr>
          <p:cNvPr id="4" name="Picture 3" descr="rubi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5" y="4278155"/>
            <a:ext cx="1911786" cy="2421596"/>
          </a:xfrm>
          <a:prstGeom prst="rect">
            <a:avLst/>
          </a:prstGeom>
        </p:spPr>
      </p:pic>
      <p:pic>
        <p:nvPicPr>
          <p:cNvPr id="5" name="Picture 4" descr="p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17" y="4278155"/>
            <a:ext cx="1956405" cy="2445506"/>
          </a:xfrm>
          <a:prstGeom prst="rect">
            <a:avLst/>
          </a:prstGeom>
        </p:spPr>
      </p:pic>
      <p:pic>
        <p:nvPicPr>
          <p:cNvPr id="6" name="Picture 5" descr="ronpau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29" y="1709687"/>
            <a:ext cx="1879847" cy="2455800"/>
          </a:xfrm>
          <a:prstGeom prst="rect">
            <a:avLst/>
          </a:prstGeom>
        </p:spPr>
      </p:pic>
      <p:pic>
        <p:nvPicPr>
          <p:cNvPr id="8" name="Picture 7" descr="pali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313" y="4545785"/>
            <a:ext cx="4017121" cy="2177876"/>
          </a:xfrm>
          <a:prstGeom prst="rect">
            <a:avLst/>
          </a:prstGeom>
        </p:spPr>
      </p:pic>
      <p:pic>
        <p:nvPicPr>
          <p:cNvPr id="9" name="Picture 8" descr="bachmann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39" y="1709687"/>
            <a:ext cx="2009291" cy="2455800"/>
          </a:xfrm>
          <a:prstGeom prst="rect">
            <a:avLst/>
          </a:prstGeom>
        </p:spPr>
      </p:pic>
      <p:pic>
        <p:nvPicPr>
          <p:cNvPr id="10" name="Picture 9" descr="cruz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50" y="1880469"/>
            <a:ext cx="1937277" cy="242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0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Repressive Capacity of Authorities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Changes in authorities’ willingness to resort to repression to quell challenges affects accessibility</a:t>
            </a:r>
          </a:p>
          <a:p>
            <a:pPr lvl="1"/>
            <a:r>
              <a:rPr lang="en-US" dirty="0" smtClean="0"/>
              <a:t>Resorting to violence, arrest, restricting rights/disenfranchisement, discrediting protestors</a:t>
            </a:r>
          </a:p>
          <a:p>
            <a:pPr lvl="1"/>
            <a:r>
              <a:rPr lang="en-US" dirty="0" smtClean="0"/>
              <a:t>Lower repression allows for movement growth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6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Repressive Capacity of Authorities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general, democratic governments are less likely to resort to violence than authoritarian systems. But variation within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Repression can both stifle protest and incite protest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7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Opportunity is necessary for addressing mobilizing grievances</a:t>
            </a:r>
          </a:p>
          <a:p>
            <a:pPr lvl="1"/>
            <a:r>
              <a:rPr lang="en-US" dirty="0" smtClean="0"/>
              <a:t>Ability to use various forms of action to articulate grievances to relevant audiences and to pressure political officials to remedy these grievances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Repressive Capacity of Authorities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0" y="3048000"/>
            <a:ext cx="1435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8800" dirty="0"/>
          </a:p>
        </p:txBody>
      </p:sp>
      <p:pic>
        <p:nvPicPr>
          <p:cNvPr id="9" name="Picture 8" descr="black panther par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78" y="2546880"/>
            <a:ext cx="2581590" cy="2660396"/>
          </a:xfrm>
          <a:prstGeom prst="rect">
            <a:avLst/>
          </a:prstGeom>
        </p:spPr>
      </p:pic>
      <p:pic>
        <p:nvPicPr>
          <p:cNvPr id="3" name="Picture 2" descr="polic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" y="1885857"/>
            <a:ext cx="3302281" cy="1857533"/>
          </a:xfrm>
          <a:prstGeom prst="rect">
            <a:avLst/>
          </a:prstGeom>
        </p:spPr>
      </p:pic>
      <p:pic>
        <p:nvPicPr>
          <p:cNvPr id="4" name="Picture 3" descr="policing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2" y="4010583"/>
            <a:ext cx="3302281" cy="24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6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Repressive Capacity of Authorities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500" y="3048000"/>
            <a:ext cx="1435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8800" dirty="0"/>
          </a:p>
        </p:txBody>
      </p:sp>
      <p:pic>
        <p:nvPicPr>
          <p:cNvPr id="6" name="Picture 5" descr="gar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7" y="1680462"/>
            <a:ext cx="1819633" cy="2735076"/>
          </a:xfrm>
          <a:prstGeom prst="rect">
            <a:avLst/>
          </a:prstGeom>
        </p:spPr>
      </p:pic>
      <p:pic>
        <p:nvPicPr>
          <p:cNvPr id="8" name="Picture 7" descr="charleskinse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1" y="4571383"/>
            <a:ext cx="2806185" cy="2106510"/>
          </a:xfrm>
          <a:prstGeom prst="rect">
            <a:avLst/>
          </a:prstGeom>
        </p:spPr>
      </p:pic>
      <p:pic>
        <p:nvPicPr>
          <p:cNvPr id="10" name="Picture 9" descr="castille 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93" y="2170644"/>
            <a:ext cx="1740786" cy="1754712"/>
          </a:xfrm>
          <a:prstGeom prst="rect">
            <a:avLst/>
          </a:prstGeom>
        </p:spPr>
      </p:pic>
      <p:pic>
        <p:nvPicPr>
          <p:cNvPr id="11" name="Picture 10" descr="blmpolic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600" y="2706547"/>
            <a:ext cx="3514206" cy="227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8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Repression in Other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Repression from </a:t>
            </a:r>
            <a:r>
              <a:rPr lang="en-US" dirty="0" err="1" smtClean="0"/>
              <a:t>countermovements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“Hard” versus “soft” repression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Political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Signals of political opportunity must be read (not ignored) and interpreted</a:t>
            </a:r>
          </a:p>
          <a:p>
            <a:endParaRPr lang="en-US" dirty="0"/>
          </a:p>
          <a:p>
            <a:r>
              <a:rPr lang="en-US" smtClean="0"/>
              <a:t>But signals can </a:t>
            </a:r>
            <a:r>
              <a:rPr lang="en-US" dirty="0" smtClean="0"/>
              <a:t>be interpreted differently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5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Important Conditions of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Freedom to express ones grievances publically and to relevant authorities</a:t>
            </a:r>
          </a:p>
          <a:p>
            <a:r>
              <a:rPr lang="en-US" dirty="0" smtClean="0"/>
              <a:t>Access to sufficient resources to organize a campaign to address grievances</a:t>
            </a:r>
          </a:p>
          <a:p>
            <a:r>
              <a:rPr lang="en-US" dirty="0" smtClean="0"/>
              <a:t>Safe spaces where aggrieved can associate in absence of watchful eyes of targets or government officials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Contextual Conditions that Foster Mobilization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Political opportunity:</a:t>
            </a:r>
          </a:p>
          <a:p>
            <a:pPr lvl="1"/>
            <a:r>
              <a:rPr lang="en-US" dirty="0" smtClean="0"/>
              <a:t>Opening and closing of windows of opportunity</a:t>
            </a:r>
          </a:p>
          <a:p>
            <a:r>
              <a:rPr lang="en-US" dirty="0" smtClean="0"/>
              <a:t>Resources:</a:t>
            </a:r>
          </a:p>
          <a:p>
            <a:pPr lvl="1"/>
            <a:r>
              <a:rPr lang="en-US" dirty="0" smtClean="0"/>
              <a:t>Money, supplies</a:t>
            </a:r>
          </a:p>
          <a:p>
            <a:r>
              <a:rPr lang="en-US" dirty="0" smtClean="0"/>
              <a:t>Spatial factors:</a:t>
            </a:r>
          </a:p>
          <a:p>
            <a:pPr lvl="1"/>
            <a:r>
              <a:rPr lang="en-US" dirty="0" smtClean="0"/>
              <a:t>Proximity of protestors to one another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3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Political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Freedom for collectivities to express their grievances publicly and through various channels of communication</a:t>
            </a:r>
          </a:p>
          <a:p>
            <a:pPr lvl="1"/>
            <a:r>
              <a:rPr lang="en-US" dirty="0" smtClean="0"/>
              <a:t>Public spaces, parks, universities</a:t>
            </a:r>
          </a:p>
          <a:p>
            <a:pPr lvl="1"/>
            <a:r>
              <a:rPr lang="en-US" dirty="0" smtClean="0"/>
              <a:t>Media, internet</a:t>
            </a:r>
          </a:p>
          <a:p>
            <a:endParaRPr lang="en-US" dirty="0"/>
          </a:p>
          <a:p>
            <a:r>
              <a:rPr lang="en-US" dirty="0" smtClean="0"/>
              <a:t>Depends on the degree of openness/accessibility of political system</a:t>
            </a:r>
          </a:p>
          <a:p>
            <a:pPr lvl="1"/>
            <a:r>
              <a:rPr lang="en-US" dirty="0" smtClean="0"/>
              <a:t>Their receptivity to organized challengers (social movements)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0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Recognizing Political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There is variability in the openness of a political system to challenges</a:t>
            </a:r>
          </a:p>
          <a:p>
            <a:r>
              <a:rPr lang="en-US" dirty="0" smtClean="0"/>
              <a:t>Aspects of the political system are likely to signal something about its receptivity to challenges</a:t>
            </a:r>
          </a:p>
          <a:p>
            <a:r>
              <a:rPr lang="en-US" dirty="0" smtClean="0"/>
              <a:t>These signals, however, are interpreted and acted on differently by different challengers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 in System Accessibility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Variation in the extent to which a political system and its institutions are open/closed for participation and influence</a:t>
            </a:r>
          </a:p>
          <a:p>
            <a:r>
              <a:rPr lang="en-US" dirty="0" smtClean="0"/>
              <a:t>The degree to which groups are likely able to gain access to power and to manipulate the political system</a:t>
            </a:r>
          </a:p>
          <a:p>
            <a:pPr lvl="1"/>
            <a:r>
              <a:rPr lang="en-US" dirty="0" smtClean="0"/>
              <a:t>Participation in decision-making structures, political orientation of officeholders, status of different groups, concentration of powers within the political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Variation in System Accessibility: The Political Opportunity Curve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90126631"/>
              </p:ext>
            </p:extLst>
          </p:nvPr>
        </p:nvGraphicFramePr>
        <p:xfrm>
          <a:off x="612775" y="1600200"/>
          <a:ext cx="81534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49779" y="5600388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5535" y="5600388"/>
            <a:ext cx="82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Closed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7668" y="1591733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668" y="5383456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Variation in System Accessibility: The Political Opportunity Curve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3146668"/>
              </p:ext>
            </p:extLst>
          </p:nvPr>
        </p:nvGraphicFramePr>
        <p:xfrm>
          <a:off x="612775" y="1600200"/>
          <a:ext cx="81534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49779" y="5600388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5535" y="5600388"/>
            <a:ext cx="82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Closed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7668" y="1591733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668" y="5383456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pic>
        <p:nvPicPr>
          <p:cNvPr id="9" name="Picture 8" descr="j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79" y="4059634"/>
            <a:ext cx="1533551" cy="862718"/>
          </a:xfrm>
          <a:prstGeom prst="rect">
            <a:avLst/>
          </a:prstGeom>
        </p:spPr>
      </p:pic>
      <p:pic>
        <p:nvPicPr>
          <p:cNvPr id="10" name="Picture 9" descr="b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53" y="2870199"/>
            <a:ext cx="1425222" cy="925235"/>
          </a:xfrm>
          <a:prstGeom prst="rect">
            <a:avLst/>
          </a:prstGeom>
        </p:spPr>
      </p:pic>
      <p:pic>
        <p:nvPicPr>
          <p:cNvPr id="11" name="Picture 10" descr="vp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22" y="3569202"/>
            <a:ext cx="870329" cy="1321812"/>
          </a:xfrm>
          <a:prstGeom prst="rect">
            <a:avLst/>
          </a:prstGeom>
        </p:spPr>
      </p:pic>
      <p:pic>
        <p:nvPicPr>
          <p:cNvPr id="12" name="Picture 11" descr="kju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64" y="4834155"/>
            <a:ext cx="1152160" cy="7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hargers Theme">
  <a:themeElements>
    <a:clrScheme name="Chargers Theme Colors 1">
      <a:dk1>
        <a:srgbClr val="000000"/>
      </a:dk1>
      <a:lt1>
        <a:srgbClr val="CCCCCC"/>
      </a:lt1>
      <a:dk2>
        <a:srgbClr val="0C2340"/>
      </a:dk2>
      <a:lt2>
        <a:srgbClr val="CCCCCC"/>
      </a:lt2>
      <a:accent1>
        <a:srgbClr val="FFB81C"/>
      </a:accent1>
      <a:accent2>
        <a:srgbClr val="0072CE"/>
      </a:accent2>
      <a:accent3>
        <a:srgbClr val="999999"/>
      </a:accent3>
      <a:accent4>
        <a:srgbClr val="FFB81C"/>
      </a:accent4>
      <a:accent5>
        <a:srgbClr val="FFFFFF"/>
      </a:accent5>
      <a:accent6>
        <a:srgbClr val="666666"/>
      </a:accent6>
      <a:hlink>
        <a:srgbClr val="0072CE"/>
      </a:hlink>
      <a:folHlink>
        <a:srgbClr val="666666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hargers Theme Colors 1">
    <a:dk1>
      <a:srgbClr val="000000"/>
    </a:dk1>
    <a:lt1>
      <a:srgbClr val="CCCCCC"/>
    </a:lt1>
    <a:dk2>
      <a:srgbClr val="0C2340"/>
    </a:dk2>
    <a:lt2>
      <a:srgbClr val="CCCCCC"/>
    </a:lt2>
    <a:accent1>
      <a:srgbClr val="FFB81C"/>
    </a:accent1>
    <a:accent2>
      <a:srgbClr val="0072CE"/>
    </a:accent2>
    <a:accent3>
      <a:srgbClr val="999999"/>
    </a:accent3>
    <a:accent4>
      <a:srgbClr val="FFB81C"/>
    </a:accent4>
    <a:accent5>
      <a:srgbClr val="FFFFFF"/>
    </a:accent5>
    <a:accent6>
      <a:srgbClr val="666666"/>
    </a:accent6>
    <a:hlink>
      <a:srgbClr val="0072CE"/>
    </a:hlink>
    <a:folHlink>
      <a:srgbClr val="666666"/>
    </a:folHlink>
  </a:clrScheme>
  <a:fontScheme name="Median">
    <a:maj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Tw Cen MT"/>
      <a:ea typeface=""/>
      <a:cs typeface=""/>
      <a:font script="Grek" typeface="Calibri"/>
      <a:font script="Cyrl" typeface="Calibri"/>
      <a:font script="Jpan" typeface="ＭＳ Ｐゴシック"/>
      <a:font script="Hang" typeface="HY얕은샘물M"/>
      <a:font script="Hans" typeface="华文仿宋"/>
      <a:font script="Hant" typeface="微軟正黑體"/>
      <a:font script="Arab" typeface="Arial"/>
      <a:font script="Hebr" typeface="Levenim MT"/>
      <a:font script="Thai" typeface="Frees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Median">
    <a:fillStyleLst>
      <a:solidFill>
        <a:schemeClr val="phClr"/>
      </a:solidFill>
      <a:solidFill>
        <a:schemeClr val="phClr">
          <a:tint val="50000"/>
        </a:schemeClr>
      </a:solidFill>
      <a:solidFill>
        <a:schemeClr val="phClr"/>
      </a:solidFill>
    </a:fillStyleLst>
    <a:lnStyleLst>
      <a:ln w="10000" cap="flat" cmpd="sng" algn="ctr">
        <a:solidFill>
          <a:schemeClr val="phClr"/>
        </a:solidFill>
        <a:prstDash val="solid"/>
      </a:ln>
      <a:ln w="19050" cap="flat" cmpd="sng" algn="ctr">
        <a:solidFill>
          <a:schemeClr val="phClr"/>
        </a:solidFill>
        <a:prstDash val="solid"/>
      </a:ln>
      <a:ln w="47625" cap="flat" cmpd="dbl" algn="ctr">
        <a:solidFill>
          <a:schemeClr val="phClr"/>
        </a:solidFill>
        <a:prstDash val="solid"/>
      </a:ln>
    </a:lnStyleLst>
    <a:effectStyleLst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300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isometricTopDown" fov="0">
            <a:rot lat="0" lon="0" rev="0"/>
          </a:camera>
          <a:lightRig rig="balanced" dir="t">
            <a:rot lat="0" lon="0" rev="13800000"/>
          </a:lightRig>
        </a:scene3d>
        <a:sp3d extrusionH="12700" prstMaterial="plastic">
          <a:bevelT w="38100" h="25400" prst="softRound"/>
          <a:contourClr>
            <a:schemeClr val="phClr"/>
          </a:contourClr>
        </a:sp3d>
      </a:effectStyle>
    </a:effectStyleLst>
    <a:bg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  <a:blipFill>
        <a:blip xmlns:r="http://schemas.openxmlformats.org/officeDocument/2006/relationships" r:embed="rId2">
          <a:duotone>
            <a:schemeClr val="phClr">
              <a:shade val="90000"/>
              <a:satMod val="140000"/>
            </a:schemeClr>
            <a:schemeClr val="phClr">
              <a:satMod val="120000"/>
            </a:schemeClr>
          </a:duotone>
        </a:blip>
        <a:tile tx="0" ty="0" sx="100000" sy="100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Chargers Theme.thmx</Template>
  <TotalTime>2652</TotalTime>
  <Words>576</Words>
  <Application>Microsoft Macintosh PowerPoint</Application>
  <PresentationFormat>On-screen Show (4:3)</PresentationFormat>
  <Paragraphs>105</Paragraphs>
  <Slides>23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Chargers Theme</vt:lpstr>
      <vt:lpstr>Contextual Conditions</vt:lpstr>
      <vt:lpstr>Importance of Opportunity</vt:lpstr>
      <vt:lpstr>Important Conditions of Opportunity</vt:lpstr>
      <vt:lpstr>Contextual Conditions that Foster Mobilization</vt:lpstr>
      <vt:lpstr>Political Opportunity</vt:lpstr>
      <vt:lpstr>Recognizing Political Opportunities</vt:lpstr>
      <vt:lpstr>Variation in System Accessibility</vt:lpstr>
      <vt:lpstr>Variation in System Accessibility: The Political Opportunity Curve</vt:lpstr>
      <vt:lpstr>Variation in System Accessibility: The Political Opportunity Curve</vt:lpstr>
      <vt:lpstr>Signaling Dimensions of Political System</vt:lpstr>
      <vt:lpstr>Changes in Patterns of Political Alignments</vt:lpstr>
      <vt:lpstr>Changes in Patterns of Political Alignments</vt:lpstr>
      <vt:lpstr>Changes in Patterns of Political Alignments</vt:lpstr>
      <vt:lpstr>Changes in Patterns of Political Alignments</vt:lpstr>
      <vt:lpstr>Changes in Patterns of Political Alignments</vt:lpstr>
      <vt:lpstr>Presence of Political Allies</vt:lpstr>
      <vt:lpstr>Presence of Political Allies</vt:lpstr>
      <vt:lpstr>Repressive Capacity of Authorities</vt:lpstr>
      <vt:lpstr>Repressive Capacity of Authorities</vt:lpstr>
      <vt:lpstr>Repressive Capacity of Authorities</vt:lpstr>
      <vt:lpstr>Repressive Capacity of Authorities</vt:lpstr>
      <vt:lpstr>Repression in Other Forms</vt:lpstr>
      <vt:lpstr>Reading Political Opportunity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Contextual Conditions</dc:title>
  <dc:creator>Burrel Vann</dc:creator>
  <cp:lastModifiedBy>Burrel Vann</cp:lastModifiedBy>
  <cp:revision>41</cp:revision>
  <dcterms:created xsi:type="dcterms:W3CDTF">2016-08-16T00:52:28Z</dcterms:created>
  <dcterms:modified xsi:type="dcterms:W3CDTF">2016-08-28T20:26:00Z</dcterms:modified>
</cp:coreProperties>
</file>